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8640763" cy="6480175"/>
  <p:notesSz cx="6797675" cy="9928225"/>
  <p:defaultTextStyle>
    <a:defPPr>
      <a:defRPr lang="en-GB"/>
    </a:defPPr>
    <a:lvl1pPr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5450" indent="31750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2488" indent="61913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79525" indent="92075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563" indent="122238" algn="l" defTabSz="852488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7" autoAdjust="0"/>
    <p:restoredTop sz="76835" autoAdjust="0"/>
  </p:normalViewPr>
  <p:slideViewPr>
    <p:cSldViewPr snapToObjects="1">
      <p:cViewPr>
        <p:scale>
          <a:sx n="75" d="100"/>
          <a:sy n="75" d="100"/>
        </p:scale>
        <p:origin x="-72" y="-72"/>
      </p:cViewPr>
      <p:guideLst>
        <p:guide orient="horz" pos="2041"/>
        <p:guide pos="2721"/>
      </p:guideLst>
    </p:cSldViewPr>
  </p:slideViewPr>
  <p:notesTextViewPr>
    <p:cViewPr>
      <p:scale>
        <a:sx n="1" d="1"/>
        <a:sy n="1" d="1"/>
      </p:scale>
      <p:origin x="0" y="444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Uncontrolled copy when printed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F0F313-55C9-497C-9639-32DEE79F3C8B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© Crown copyright 2013 Dstl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836A8D8-2256-4F72-942B-C8B3BBD72F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7633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Uncontrolled copy when printed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F2DD0B9-800E-4895-B48D-03379EF3E743}" type="datetimeFigureOut">
              <a:rPr lang="en-GB"/>
              <a:pPr>
                <a:defRPr/>
              </a:pPr>
              <a:t>01/05/2018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46213" y="742950"/>
            <a:ext cx="3905250" cy="2930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82575" y="3870325"/>
            <a:ext cx="6232525" cy="531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© Crown copyright 2013 Dstl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53318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A87E453-CB7A-4B10-9142-3A6A07C290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1480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25450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52488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79525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706563" algn="l" defTabSz="8524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133295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59954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613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272" algn="l" defTabSz="85331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canmail.trustwave.com/?c=7369&amp;d=-tDY2r6LqDuxPgycpvCu7s79LX3S0tQqmggo1UJ42w&amp;u=http://www.smartscholarship.org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Jon/Peter are PIs</a:t>
            </a:r>
            <a:r>
              <a:rPr lang="en-GB" baseline="0" dirty="0" smtClean="0"/>
              <a:t> – important to note strong team behind them</a:t>
            </a:r>
          </a:p>
          <a:p>
            <a:r>
              <a:rPr lang="en-GB" baseline="0" dirty="0" smtClean="0"/>
              <a:t>Involvement also from MOD ISS, GCHQ &amp; NCSC</a:t>
            </a: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Uncontrolled copy when printed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F27D1BB-8436-4342-9DCB-AAB4AC2134A3}" type="datetime1">
              <a:rPr lang="en-GB" smtClean="0"/>
              <a:t>01/05/2018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2013 Dstl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A87E453-CB7A-4B10-9142-3A6A07C2901E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472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General industry trend to move to the Cloud whereby a third party (e.g. Amazon, Microsoft etc.) provides resources and infrastructure. These resources might be low-level (e.g. virtual machines – Infrastructure as a Service), medium level (e.g. Database as a Service) or high level (e.g. Salesforce CRM – Software as a Service). This trend is driven mostly by cost – building &amp; operating a modern datacentre is hugely expensive, and cloud providers can take advantage of huge economies of scale and statistical multiplexing (workloads are often </a:t>
            </a:r>
            <a:r>
              <a:rPr lang="en-GB" baseline="0" dirty="0" err="1" smtClean="0"/>
              <a:t>bursty</a:t>
            </a:r>
            <a:r>
              <a:rPr lang="en-GB" baseline="0" dirty="0" smtClean="0"/>
              <a:t>, and (hopefully) not all at the same time).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Also applicable to private clouds e.g.</a:t>
            </a:r>
            <a:r>
              <a:rPr lang="en-GB" baseline="0" dirty="0" smtClean="0"/>
              <a:t> to prevent rogue sysadmins (Snowden)</a:t>
            </a:r>
          </a:p>
          <a:p>
            <a:endParaRPr lang="en-GB" baseline="0" dirty="0" smtClean="0"/>
          </a:p>
          <a:p>
            <a:r>
              <a:rPr lang="en-GB" baseline="0" dirty="0" smtClean="0"/>
              <a:t>Also applicable to other sectors e.g. healthcare (patient records), finance (bank customer data) etc.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As a cloud provider, I trust my staff, hypervisor (VMM), operating systems, sysadmin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, but I don’t trust my users and the apps they might run. So I focus on e.g. stopping rogue apps accessing data from other cloud tenants.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As a cloud user, I have to implicitly trust my provider and their full stack. Is there a better way?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Uncontrolled copy when printed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B2442CED-310E-411A-9D8C-FBD04D8623D6}" type="datetime1">
              <a:rPr lang="en-GB" smtClean="0"/>
              <a:t>01/05/2018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2013 Dstl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A87E453-CB7A-4B10-9142-3A6A07C2901E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997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Note: In theory, homomorphic encryption is a (better?) solution to this problem, but hard to generalise and currently hugely slow</a:t>
            </a:r>
            <a:r>
              <a:rPr lang="en-GB" baseline="0" dirty="0" smtClean="0"/>
              <a:t> (orders of magnitude).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SGX enclave protects user code and data from interference even</a:t>
            </a:r>
            <a:r>
              <a:rPr lang="en-GB" baseline="0" dirty="0" smtClean="0"/>
              <a:t> from higher privilege code (</a:t>
            </a:r>
            <a:r>
              <a:rPr lang="en-GB" baseline="0" smtClean="0"/>
              <a:t>Ring 0 for Intel)</a:t>
            </a:r>
            <a:endParaRPr lang="en-GB" dirty="0" smtClean="0"/>
          </a:p>
          <a:p>
            <a:r>
              <a:rPr lang="en-GB" dirty="0" smtClean="0"/>
              <a:t>SGX</a:t>
            </a:r>
            <a:r>
              <a:rPr lang="en-GB" baseline="0" dirty="0" smtClean="0"/>
              <a:t> encrypts memory traffic so even an attacker sniffing the memory bus can’t (directly) infer the data and computation.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Linux Kernel Library (LKL) is a port of Linux that provides kernel functionality to applications.</a:t>
            </a:r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err="1" smtClean="0"/>
              <a:t>Sgx-lkl</a:t>
            </a:r>
            <a:r>
              <a:rPr lang="en-GB" baseline="0" dirty="0" smtClean="0"/>
              <a:t> runs LKL inside an SGX enclave, so that unmodified Linux binaries can run inside the enclave</a:t>
            </a:r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Still have to trust CPU, but no longer have to trust firmware/VMM/OS/sysadmins and can decrease size of JVM and LKL footprint.</a:t>
            </a:r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Performance impact – early indications 10-200%,</a:t>
            </a:r>
            <a:r>
              <a:rPr lang="en-GB" baseline="0" dirty="0" smtClean="0"/>
              <a:t> depending on whether have to page out due to limited enclave size (128MB).</a:t>
            </a:r>
            <a:endParaRPr lang="en-GB" dirty="0" smtClean="0"/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8524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Apache Spark is a common big data / data science platform used across industry, including in defence &amp; security. Current Intel hardware implementation limits enclave</a:t>
            </a:r>
            <a:r>
              <a:rPr lang="en-GB" baseline="0" dirty="0" smtClean="0"/>
              <a:t> size to 128MB, so </a:t>
            </a:r>
            <a:r>
              <a:rPr lang="en-GB" baseline="0" dirty="0" err="1" smtClean="0"/>
              <a:t>s</a:t>
            </a:r>
            <a:r>
              <a:rPr lang="en-GB" dirty="0" err="1" smtClean="0"/>
              <a:t>gx</a:t>
            </a:r>
            <a:r>
              <a:rPr lang="en-GB" dirty="0" smtClean="0"/>
              <a:t>-spark partitions Spark such that only the necessary portions run inside the enclave to retain reasonable performance.</a:t>
            </a:r>
          </a:p>
          <a:p>
            <a:endParaRPr lang="en-GB" dirty="0" smtClean="0"/>
          </a:p>
          <a:p>
            <a:r>
              <a:rPr lang="en-GB" dirty="0" smtClean="0"/>
              <a:t>Confidentiality – data and processing hidden from attacker</a:t>
            </a:r>
          </a:p>
          <a:p>
            <a:r>
              <a:rPr lang="en-GB" dirty="0" smtClean="0"/>
              <a:t>Integrity – attestation of code loaded into enclave</a:t>
            </a:r>
          </a:p>
          <a:p>
            <a:endParaRPr lang="en-GB" dirty="0" smtClean="0"/>
          </a:p>
          <a:p>
            <a:r>
              <a:rPr lang="en-GB" dirty="0" smtClean="0"/>
              <a:t>Unfortunately during course of this</a:t>
            </a:r>
            <a:r>
              <a:rPr lang="en-GB" baseline="0" dirty="0" smtClean="0"/>
              <a:t> work found that SGX vulnerable to both Spectre and Meltdown vulnerabilities. To be fair, Intel never claimed SGX would defend against side channel attacks.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Uncontrolled copy when printed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AB2916A3-612D-4BAF-B874-39236B7C2530}" type="datetime1">
              <a:rPr lang="en-GB" smtClean="0"/>
              <a:t>01/05/2018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2013 Dstl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A87E453-CB7A-4B10-9142-3A6A07C2901E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25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Sgx</a:t>
            </a:r>
            <a:r>
              <a:rPr lang="en-GB" dirty="0" smtClean="0"/>
              <a:t>-spark doesn’t yet support</a:t>
            </a:r>
            <a:r>
              <a:rPr lang="en-GB" baseline="0" dirty="0" smtClean="0"/>
              <a:t> the full Spark API so can’t run arbitrary unmodified applications. </a:t>
            </a:r>
          </a:p>
          <a:p>
            <a:r>
              <a:rPr lang="en-GB" baseline="0" dirty="0" smtClean="0"/>
              <a:t>Benchmark using real-world use cases – where I will (hopefully) be involved.</a:t>
            </a:r>
          </a:p>
          <a:p>
            <a:endParaRPr lang="en-GB" baseline="0" dirty="0" smtClean="0"/>
          </a:p>
          <a:p>
            <a:r>
              <a:rPr lang="en-GB" baseline="0" dirty="0" smtClean="0"/>
              <a:t>Look at more side channels but also other (e.g. API) attacks.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Assess whether approach taken to SGX-</a:t>
            </a:r>
            <a:r>
              <a:rPr lang="en-GB" baseline="0" dirty="0" err="1" smtClean="0"/>
              <a:t>ify</a:t>
            </a:r>
            <a:r>
              <a:rPr lang="en-GB" baseline="0" dirty="0" smtClean="0"/>
              <a:t> Spark is applicable to other Data Science frameworks</a:t>
            </a:r>
          </a:p>
          <a:p>
            <a:r>
              <a:rPr lang="en-GB" baseline="0" dirty="0" err="1" smtClean="0"/>
              <a:t>Flink</a:t>
            </a:r>
            <a:r>
              <a:rPr lang="en-GB" baseline="0" dirty="0" smtClean="0"/>
              <a:t> – like Spark</a:t>
            </a:r>
          </a:p>
          <a:p>
            <a:r>
              <a:rPr lang="en-GB" baseline="0" dirty="0" err="1" smtClean="0"/>
              <a:t>TensorFlow</a:t>
            </a:r>
            <a:r>
              <a:rPr lang="en-GB" baseline="0" dirty="0" smtClean="0"/>
              <a:t> – mostly used for deep learning from Google. May not be entirely suitable due to prevalence of GPU usage which don’t currently support enclaves.</a:t>
            </a:r>
          </a:p>
          <a:p>
            <a:r>
              <a:rPr lang="en-GB" baseline="0" dirty="0" smtClean="0"/>
              <a:t>Accumulo – distributed key-value store widely used in Defence &amp; Security</a:t>
            </a:r>
          </a:p>
          <a:p>
            <a:endParaRPr lang="en-GB" baseline="0" dirty="0" smtClean="0"/>
          </a:p>
          <a:p>
            <a:r>
              <a:rPr lang="en-GB" baseline="0" dirty="0" smtClean="0"/>
              <a:t>Matt </a:t>
            </a:r>
            <a:r>
              <a:rPr lang="en-GB" baseline="0" dirty="0" err="1" smtClean="0"/>
              <a:t>Zaber</a:t>
            </a:r>
            <a:r>
              <a:rPr lang="en-GB" baseline="0" dirty="0" smtClean="0"/>
              <a:t> working as Turing Intern over summer via SMART programme (</a:t>
            </a:r>
            <a:r>
              <a:rPr lang="en-GB" sz="1100" u="sng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  <a:hlinkClick r:id="rId3"/>
              </a:rPr>
              <a:t>www.smartscholarship.org</a:t>
            </a:r>
            <a:r>
              <a:rPr lang="en-GB" sz="1100" u="sng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)</a:t>
            </a:r>
            <a:r>
              <a:rPr lang="en-GB" sz="1100" u="none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and may try to SGX-</a:t>
            </a:r>
            <a:r>
              <a:rPr lang="en-GB" sz="1100" u="none" kern="1200" dirty="0" err="1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ify</a:t>
            </a:r>
            <a:r>
              <a:rPr lang="en-GB" sz="1100" u="none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Apache Storm, a popular platform for stream processing.</a:t>
            </a:r>
            <a:endParaRPr lang="en-GB" u="non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Uncontrolled copy when printed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4354309A-E89D-40A8-A3F5-7B62FA5E57B3}" type="datetime1">
              <a:rPr lang="en-GB" smtClean="0"/>
              <a:t>01/05/2018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2013 Dstl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A87E453-CB7A-4B10-9142-3A6A07C2901E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63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99" y="1727919"/>
            <a:ext cx="7775575" cy="165618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73" y="3779555"/>
            <a:ext cx="7775602" cy="165604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26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3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9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06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33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59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86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1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D5326-A494-41EE-8130-9980E905C55A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127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/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9138" y="1138238"/>
            <a:ext cx="7200900" cy="3340100"/>
            <a:chOff x="863962" y="1205021"/>
            <a:chExt cx="7200000" cy="3339418"/>
          </a:xfrm>
        </p:grpSpPr>
        <p:pic>
          <p:nvPicPr>
            <p:cNvPr id="3" name="Picture 5" descr="dstl-logo-trans-black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dstl-logo-trans-blu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863962" y="1205021"/>
              <a:ext cx="7200000" cy="333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7"/>
          <p:cNvSpPr/>
          <p:nvPr/>
        </p:nvSpPr>
        <p:spPr bwMode="white">
          <a:xfrm>
            <a:off x="0" y="5616575"/>
            <a:ext cx="1474788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A255-E375-4D95-83DF-C2D879D7E27A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35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539066"/>
            <a:ext cx="7775337" cy="3879082"/>
          </a:xfr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7ADF3-0F11-444E-8EAF-DA14F383E367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8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259508"/>
            <a:ext cx="7775337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1038" y="1512042"/>
            <a:ext cx="3816337" cy="3923558"/>
          </a:xfrm>
        </p:spPr>
        <p:txBody>
          <a:bodyPr/>
          <a:lstStyle>
            <a:lvl1pPr>
              <a:lnSpc>
                <a:spcPct val="120000"/>
              </a:lnSpc>
              <a:defRPr sz="2400"/>
            </a:lvl1pPr>
            <a:lvl2pPr>
              <a:lnSpc>
                <a:spcPct val="120000"/>
              </a:lnSpc>
              <a:spcBef>
                <a:spcPts val="300"/>
              </a:spcBef>
              <a:defRPr sz="2000"/>
            </a:lvl2pPr>
            <a:lvl3pPr>
              <a:lnSpc>
                <a:spcPct val="120000"/>
              </a:lnSpc>
              <a:spcBef>
                <a:spcPts val="300"/>
              </a:spcBef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32038" y="1512042"/>
            <a:ext cx="3816350" cy="3924300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E51E-D179-4C22-9760-AAD1C3798F93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77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9" y="259508"/>
            <a:ext cx="3816112" cy="1080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7"/>
          </p:nvPr>
        </p:nvSpPr>
        <p:spPr>
          <a:xfrm>
            <a:off x="4380035" y="-1"/>
            <a:ext cx="4260728" cy="5616575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spcBef>
                <a:spcPts val="300"/>
              </a:spcBef>
              <a:defRPr/>
            </a:lvl2pPr>
            <a:lvl3pPr>
              <a:lnSpc>
                <a:spcPct val="120000"/>
              </a:lnSpc>
              <a:spcBef>
                <a:spcPts val="300"/>
              </a:spcBef>
              <a:defRPr/>
            </a:lvl3pPr>
            <a:lvl4pPr>
              <a:lnSpc>
                <a:spcPct val="120000"/>
              </a:lnSpc>
              <a:spcBef>
                <a:spcPts val="300"/>
              </a:spcBef>
              <a:defRPr/>
            </a:lvl4pPr>
            <a:lvl5pPr>
              <a:lnSpc>
                <a:spcPct val="12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31949" y="1511300"/>
            <a:ext cx="3816337" cy="39243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/>
            </a:lvl1pPr>
            <a:lvl2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2pPr>
            <a:lvl3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3pPr>
            <a:lvl4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4pPr>
            <a:lvl5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714F8-2362-4BD7-9CDB-C407CA09F639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871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EC293-A3A5-465C-96BE-2F51C5A8681F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3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56CA-3C6D-47AF-934D-FF94E0F33E07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92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640763" cy="5616575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26659" indent="0">
              <a:buNone/>
              <a:defRPr sz="2600"/>
            </a:lvl2pPr>
            <a:lvl3pPr marL="853318" indent="0">
              <a:buNone/>
              <a:defRPr sz="2200"/>
            </a:lvl3pPr>
            <a:lvl4pPr marL="1279977" indent="0">
              <a:buNone/>
              <a:defRPr sz="1900"/>
            </a:lvl4pPr>
            <a:lvl5pPr marL="1706636" indent="0">
              <a:buNone/>
              <a:defRPr sz="1900"/>
            </a:lvl5pPr>
            <a:lvl6pPr marL="2133295" indent="0">
              <a:buNone/>
              <a:defRPr sz="1900"/>
            </a:lvl6pPr>
            <a:lvl7pPr marL="2559954" indent="0">
              <a:buNone/>
              <a:defRPr sz="1900"/>
            </a:lvl7pPr>
            <a:lvl8pPr marL="2986613" indent="0">
              <a:buNone/>
              <a:defRPr sz="1900"/>
            </a:lvl8pPr>
            <a:lvl9pPr marL="3413272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147" y="4657626"/>
            <a:ext cx="8301616" cy="76052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300"/>
              </a:spcBef>
              <a:buNone/>
              <a:defRPr sz="2400"/>
            </a:lvl1pPr>
            <a:lvl2pPr marL="426659" indent="0">
              <a:buNone/>
              <a:defRPr sz="1100"/>
            </a:lvl2pPr>
            <a:lvl3pPr marL="853318" indent="0">
              <a:buNone/>
              <a:defRPr sz="900"/>
            </a:lvl3pPr>
            <a:lvl4pPr marL="1279977" indent="0">
              <a:buNone/>
              <a:defRPr sz="800"/>
            </a:lvl4pPr>
            <a:lvl5pPr marL="1706636" indent="0">
              <a:buNone/>
              <a:defRPr sz="800"/>
            </a:lvl5pPr>
            <a:lvl6pPr marL="2133295" indent="0">
              <a:buNone/>
              <a:defRPr sz="800"/>
            </a:lvl6pPr>
            <a:lvl7pPr marL="2559954" indent="0">
              <a:buNone/>
              <a:defRPr sz="800"/>
            </a:lvl7pPr>
            <a:lvl8pPr marL="2986613" indent="0">
              <a:buNone/>
              <a:defRPr sz="800"/>
            </a:lvl8pPr>
            <a:lvl9pPr marL="341327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B31D0-CB85-4A0C-92EE-DAF079BFB4EA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217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 (Four Quadra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107913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3"/>
          </p:nvPr>
        </p:nvSpPr>
        <p:spPr>
          <a:xfrm>
            <a:off x="107913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319589" y="3455988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Content Placeholder 11"/>
          <p:cNvSpPr>
            <a:spLocks noGrp="1"/>
          </p:cNvSpPr>
          <p:nvPr>
            <p:ph sz="quarter" idx="15"/>
          </p:nvPr>
        </p:nvSpPr>
        <p:spPr>
          <a:xfrm>
            <a:off x="4319589" y="1368425"/>
            <a:ext cx="4211674" cy="2087563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EF0D6-B32E-42DE-AA94-588E351BB24B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94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 (Single Quadr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>
            <a:spLocks noGrp="1" noChangeAspect="1"/>
          </p:cNvSpPr>
          <p:nvPr>
            <p:ph sz="quarter" idx="13"/>
          </p:nvPr>
        </p:nvSpPr>
        <p:spPr>
          <a:xfrm>
            <a:off x="692586" y="1621712"/>
            <a:ext cx="7254000" cy="3595526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18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1pPr>
            <a:lvl2pPr marL="36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2pPr>
            <a:lvl3pPr marL="54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3pPr>
            <a:lvl4pPr marL="72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4pPr>
            <a:lvl5pPr marL="900000" indent="-180000">
              <a:lnSpc>
                <a:spcPct val="100000"/>
              </a:lnSpc>
              <a:spcBef>
                <a:spcPts val="300"/>
              </a:spcBef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-1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321176" y="-1"/>
            <a:ext cx="4319587" cy="13684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32138" y="5616575"/>
            <a:ext cx="2374900" cy="863600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400"/>
              </a:lnSpc>
              <a:spcAft>
                <a:spcPts val="0"/>
              </a:spcAft>
              <a:buNone/>
              <a:defRPr sz="16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© Crown </a:t>
            </a:r>
            <a:r>
              <a:rPr lang="en-GB" smtClean="0"/>
              <a:t>copyright 2018 </a:t>
            </a:r>
            <a:r>
              <a:rPr lang="en-GB"/>
              <a:t>Dstl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BB38-C24F-4902-B4AE-6D6A3859EE93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37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hidden">
          <a:xfrm>
            <a:off x="0" y="5616575"/>
            <a:ext cx="8640763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761" tIns="44880" rIns="89761" bIns="44880" anchor="ctr"/>
          <a:lstStyle/>
          <a:p>
            <a:pPr algn="ctr" defTabSz="853318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31800" y="258763"/>
            <a:ext cx="7777163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1800" y="1538288"/>
            <a:ext cx="7777163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4788" y="6048375"/>
            <a:ext cx="1657350" cy="287338"/>
          </a:xfrm>
          <a:prstGeom prst="rect">
            <a:avLst/>
          </a:prstGeom>
        </p:spPr>
        <p:txBody>
          <a:bodyPr vert="horz" lIns="85332" tIns="42666" rIns="85332" bIns="42666" rtlCol="0" anchor="t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© Crown copyright 2018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4788" y="5761038"/>
            <a:ext cx="1657350" cy="287337"/>
          </a:xfrm>
          <a:prstGeom prst="rect">
            <a:avLst/>
          </a:prstGeom>
        </p:spPr>
        <p:txBody>
          <a:bodyPr vert="horz" lIns="85332" tIns="42666" rIns="85332" bIns="42666" rtlCol="0" anchor="b"/>
          <a:lstStyle>
            <a:lvl1pPr algn="l" defTabSz="853318" fontAlgn="auto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94CF33-5376-4FFA-BE1A-2A6F771EB640}" type="datetime4">
              <a:rPr lang="en-GB"/>
              <a:pPr>
                <a:defRPr/>
              </a:pPr>
              <a:t>01 May 2018</a:t>
            </a:fld>
            <a:endParaRPr lang="en-GB" dirty="0"/>
          </a:p>
        </p:txBody>
      </p:sp>
      <p:grpSp>
        <p:nvGrpSpPr>
          <p:cNvPr id="1031" name="Group 14"/>
          <p:cNvGrpSpPr>
            <a:grpSpLocks/>
          </p:cNvGrpSpPr>
          <p:nvPr/>
        </p:nvGrpSpPr>
        <p:grpSpPr bwMode="auto">
          <a:xfrm>
            <a:off x="177800" y="5781675"/>
            <a:ext cx="1241425" cy="576263"/>
            <a:chOff x="177800" y="5782383"/>
            <a:chExt cx="1241809" cy="576001"/>
          </a:xfrm>
        </p:grpSpPr>
        <p:pic>
          <p:nvPicPr>
            <p:cNvPr id="1035" name="Picture 14" descr="\\rnet.dstl.gov.uk\home\921756d\my documents\My Pictures\Logos &amp; Crests\dstl-logo-trans-black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00" y="5782384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3" descr="\\rnet.dstl.gov.uk\home\921756d\my documents\My Pictures\Logos &amp; Crests\dstl-logo-trans-white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177800" y="5782383"/>
              <a:ext cx="1241809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7"/>
          <p:cNvGrpSpPr>
            <a:grpSpLocks/>
          </p:cNvGrpSpPr>
          <p:nvPr/>
        </p:nvGrpSpPr>
        <p:grpSpPr bwMode="auto">
          <a:xfrm>
            <a:off x="7685088" y="5784850"/>
            <a:ext cx="773112" cy="576263"/>
            <a:chOff x="7684553" y="5784298"/>
            <a:chExt cx="772854" cy="576467"/>
          </a:xfrm>
        </p:grpSpPr>
        <p:pic>
          <p:nvPicPr>
            <p:cNvPr id="1033" name="Picture 12" descr="\\rnet.dstl.gov.uk\home\921756d\my documents\My Pictures\Logos &amp; Crests\MOD\MOD_BLACK_AW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553" y="5784298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1" descr="\\rnet.dstl.gov.uk\home\921756d\my documents\My Pictures\Logos &amp; Crests\MOD\MOD_WHITE_AW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hidden">
            <a:xfrm>
              <a:off x="7684780" y="5784765"/>
              <a:ext cx="772627" cy="5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</p:sldLayoutIdLst>
  <p:hf sldNum="0" hdr="0"/>
  <p:txStyles>
    <p:titleStyle>
      <a:lvl1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l" defTabSz="85248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defTabSz="852488" rtl="0" eaLnBrk="1" fontAlgn="base" hangingPunct="1">
        <a:lnSpc>
          <a:spcPts val="435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9088" indent="-319088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92150" indent="-265113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65213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92250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919288" indent="-212725" algn="l" defTabSz="852488" rtl="0" eaLnBrk="1" fontAlgn="base" hangingPunct="1">
        <a:lnSpc>
          <a:spcPct val="120000"/>
        </a:lnSpc>
        <a:spcBef>
          <a:spcPts val="3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346625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73284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3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6602" indent="-213330" algn="l" defTabSz="85331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59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18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7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636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295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54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613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272" algn="l" defTabSz="85331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lsds/sgx-lk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lsds/spectre-attack-sg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800" y="1439887"/>
            <a:ext cx="8065045" cy="1657350"/>
          </a:xfrm>
        </p:spPr>
        <p:txBody>
          <a:bodyPr>
            <a:normAutofit fontScale="90000"/>
          </a:bodyPr>
          <a:lstStyle/>
          <a:p>
            <a:r>
              <a:rPr lang="en-US" altLang="en-US" dirty="0" err="1" smtClean="0">
                <a:latin typeface="Arial" charset="0"/>
                <a:cs typeface="Arial" charset="0"/>
              </a:rPr>
              <a:t>Maru</a:t>
            </a:r>
            <a:r>
              <a:rPr lang="en-US" altLang="en-US" dirty="0" smtClean="0">
                <a:latin typeface="Arial" charset="0"/>
                <a:cs typeface="Arial" charset="0"/>
              </a:rPr>
              <a:t> </a:t>
            </a:r>
            <a:br>
              <a:rPr lang="en-US" altLang="en-US" dirty="0" smtClean="0">
                <a:latin typeface="Arial" charset="0"/>
                <a:cs typeface="Arial" charset="0"/>
              </a:rPr>
            </a:br>
            <a:r>
              <a:rPr lang="en-US" altLang="en-US" sz="3200" dirty="0" smtClean="0">
                <a:latin typeface="Arial" charset="0"/>
                <a:cs typeface="Arial" charset="0"/>
              </a:rPr>
              <a:t>Hardware-Assisted </a:t>
            </a:r>
            <a:r>
              <a:rPr lang="en-US" altLang="en-US" sz="3200" dirty="0">
                <a:latin typeface="Arial" charset="0"/>
                <a:cs typeface="Arial" charset="0"/>
              </a:rPr>
              <a:t>Secure </a:t>
            </a:r>
            <a:r>
              <a:rPr lang="en-US" altLang="en-US" sz="3200" dirty="0" smtClean="0">
                <a:latin typeface="Arial" charset="0"/>
                <a:cs typeface="Arial" charset="0"/>
              </a:rPr>
              <a:t>Cloud Computing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431800" y="3779838"/>
            <a:ext cx="7775575" cy="1655762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Jon Crowcroft (Alan Turing Institute/University of Cambridge)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Peter Pietzuch (Imperial College)</a:t>
            </a:r>
          </a:p>
          <a:p>
            <a:endParaRPr lang="en-US" altLang="en-US" dirty="0" smtClean="0">
              <a:latin typeface="Arial" charset="0"/>
              <a:cs typeface="Arial" charset="0"/>
            </a:endParaRPr>
          </a:p>
          <a:p>
            <a:r>
              <a:rPr lang="en-US" altLang="en-US" dirty="0" smtClean="0">
                <a:latin typeface="Arial" charset="0"/>
                <a:cs typeface="Arial" charset="0"/>
              </a:rPr>
              <a:t>James Srinivasan (Dstl)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UK OFFICIAL</a:t>
            </a:r>
            <a:endParaRPr lang="en-GB" dirty="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52488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mtClean="0">
                <a:latin typeface="Arial" charset="0"/>
                <a:cs typeface="Arial" charset="0"/>
              </a:rPr>
              <a:t>© Crown copyright 2018 Dstl</a:t>
            </a:r>
          </a:p>
        </p:txBody>
      </p:sp>
      <p:sp>
        <p:nvSpPr>
          <p:cNvPr id="13318" name="Date Placeholder 5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52488" fontAlgn="base">
              <a:spcBef>
                <a:spcPct val="0"/>
              </a:spcBef>
              <a:spcAft>
                <a:spcPct val="0"/>
              </a:spcAft>
            </a:pPr>
            <a:fld id="{EB94CD97-892D-416F-8E11-D9F29B2B7D77}" type="datetime4">
              <a:rPr lang="en-GB" altLang="en-US" smtClean="0">
                <a:latin typeface="Arial" charset="0"/>
                <a:cs typeface="Arial" charset="0"/>
              </a:rPr>
              <a:pPr defTabSz="852488" fontAlgn="base">
                <a:spcBef>
                  <a:spcPct val="0"/>
                </a:spcBef>
                <a:spcAft>
                  <a:spcPct val="0"/>
                </a:spcAft>
              </a:pPr>
              <a:t>01 May 2018</a:t>
            </a:fld>
            <a:endParaRPr lang="en-GB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&amp;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25" y="1079847"/>
            <a:ext cx="8280919" cy="4338301"/>
          </a:xfrm>
        </p:spPr>
        <p:txBody>
          <a:bodyPr/>
          <a:lstStyle/>
          <a:p>
            <a:r>
              <a:rPr lang="en-GB" dirty="0" smtClean="0"/>
              <a:t>Defence &amp; Security would like to use public cloud resources to host our ever-increasing workloads</a:t>
            </a:r>
          </a:p>
          <a:p>
            <a:r>
              <a:rPr lang="en-GB" dirty="0" smtClean="0"/>
              <a:t>But much of our data &amp; algorithms are sensitive…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2018 Dstl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B07ADF3-0F11-444E-8EAF-DA14F383E367}" type="datetime4">
              <a:rPr lang="en-GB" smtClean="0"/>
              <a:pPr>
                <a:defRPr/>
              </a:pPr>
              <a:t>01 May 2018</a:t>
            </a:fld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59941" y="2646202"/>
            <a:ext cx="5870465" cy="433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32" tIns="42666" rIns="85332" bIns="42666" numCol="1" anchor="t" anchorCtr="0" compatLnSpc="1">
            <a:prstTxWarp prst="textNoShape">
              <a:avLst/>
            </a:prstTxWarp>
          </a:bodyPr>
          <a:lstStyle>
            <a:lvl1pPr marL="319088" indent="-319088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92150" indent="-265113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065213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92250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9288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46625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73284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43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26602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 smtClean="0"/>
              <a:t>Provider’s trust model:</a:t>
            </a:r>
          </a:p>
          <a:p>
            <a:pPr lvl="2"/>
            <a:r>
              <a:rPr lang="en-GB" dirty="0" smtClean="0"/>
              <a:t>CPU/Firmware/VMM/OS/sysadmins… trusted, apps are not </a:t>
            </a:r>
          </a:p>
          <a:p>
            <a:pPr lvl="1"/>
            <a:r>
              <a:rPr lang="en-GB" dirty="0" smtClean="0"/>
              <a:t>User’s trust model:</a:t>
            </a:r>
          </a:p>
          <a:p>
            <a:pPr lvl="2"/>
            <a:r>
              <a:rPr lang="en-GB" dirty="0" smtClean="0"/>
              <a:t>Trust my app, have to implicitly trust the cloud provider’s whole stack</a:t>
            </a:r>
          </a:p>
          <a:p>
            <a:pPr lvl="2"/>
            <a:r>
              <a:rPr lang="en-GB" dirty="0" smtClean="0"/>
              <a:t>Is there a better way?</a:t>
            </a:r>
            <a:endParaRPr lang="en-GB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000" y="2597234"/>
            <a:ext cx="2112375" cy="2820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84065" y="3024063"/>
            <a:ext cx="73265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App</a:t>
            </a:r>
            <a:endParaRPr lang="en-GB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7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38" y="-72281"/>
            <a:ext cx="7775337" cy="1080029"/>
          </a:xfrm>
        </p:spPr>
        <p:txBody>
          <a:bodyPr/>
          <a:lstStyle/>
          <a:p>
            <a:r>
              <a:rPr lang="en-GB" dirty="0" smtClean="0"/>
              <a:t>Current progress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09" y="647799"/>
            <a:ext cx="8352927" cy="4266293"/>
          </a:xfrm>
        </p:spPr>
        <p:txBody>
          <a:bodyPr/>
          <a:lstStyle/>
          <a:p>
            <a:r>
              <a:rPr lang="en-GB" dirty="0" smtClean="0"/>
              <a:t>Approach: Use recent Intel “Software Guard Extensions” (SGX) technology to run application code in a hardware protected enclave</a:t>
            </a:r>
          </a:p>
          <a:p>
            <a:r>
              <a:rPr lang="en-GB" dirty="0" err="1" smtClean="0"/>
              <a:t>sgx-lkl</a:t>
            </a:r>
            <a:r>
              <a:rPr lang="en-GB" dirty="0"/>
              <a:t>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github.com/lsds/sgx-lkl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Run unmodified Linux binaries in enclave </a:t>
            </a:r>
          </a:p>
          <a:p>
            <a:pPr lvl="1"/>
            <a:r>
              <a:rPr lang="en-GB" dirty="0" smtClean="0"/>
              <a:t>Performance impact</a:t>
            </a:r>
          </a:p>
          <a:p>
            <a:r>
              <a:rPr lang="en-GB" dirty="0" err="1" smtClean="0"/>
              <a:t>sgx</a:t>
            </a:r>
            <a:r>
              <a:rPr lang="en-GB" dirty="0" smtClean="0"/>
              <a:t>-spark:</a:t>
            </a:r>
          </a:p>
          <a:p>
            <a:pPr lvl="1"/>
            <a:r>
              <a:rPr lang="en-GB" dirty="0" smtClean="0"/>
              <a:t>Runs (some of) Apache Spark in enclave</a:t>
            </a:r>
          </a:p>
          <a:p>
            <a:r>
              <a:rPr lang="en-GB" dirty="0" smtClean="0"/>
              <a:t>Provides </a:t>
            </a:r>
            <a:r>
              <a:rPr lang="en-GB" b="1" dirty="0" smtClean="0"/>
              <a:t>confidentiality </a:t>
            </a:r>
            <a:r>
              <a:rPr lang="en-GB" dirty="0" smtClean="0"/>
              <a:t>&amp; </a:t>
            </a:r>
            <a:r>
              <a:rPr lang="en-GB" b="1" dirty="0" smtClean="0"/>
              <a:t>integrity</a:t>
            </a:r>
          </a:p>
          <a:p>
            <a:r>
              <a:rPr lang="en-GB" dirty="0" smtClean="0"/>
              <a:t>Vulnerable </a:t>
            </a:r>
            <a:r>
              <a:rPr lang="en-GB" dirty="0"/>
              <a:t>to </a:t>
            </a:r>
            <a:r>
              <a:rPr lang="en-GB" dirty="0" smtClean="0"/>
              <a:t>side-channels</a:t>
            </a:r>
          </a:p>
          <a:p>
            <a:pPr lvl="1"/>
            <a:r>
              <a:rPr lang="en-GB" sz="1600" dirty="0">
                <a:hlinkClick r:id="rId4"/>
              </a:rPr>
              <a:t>https://</a:t>
            </a:r>
            <a:r>
              <a:rPr lang="en-GB" sz="1600" dirty="0" smtClean="0">
                <a:hlinkClick r:id="rId4"/>
              </a:rPr>
              <a:t>github.com/lsds/spectre-attack-sgx</a:t>
            </a:r>
            <a:endParaRPr lang="en-GB" sz="1600" dirty="0" smtClean="0"/>
          </a:p>
          <a:p>
            <a:pPr lvl="1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2018 Dstl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B07ADF3-0F11-444E-8EAF-DA14F383E367}" type="datetime4">
              <a:rPr lang="en-GB" smtClean="0"/>
              <a:pPr>
                <a:defRPr/>
              </a:pPr>
              <a:t>01 May 2018</a:t>
            </a:fld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6408613" y="3592907"/>
            <a:ext cx="1870770" cy="1735412"/>
            <a:chOff x="6192589" y="3952947"/>
            <a:chExt cx="1870770" cy="1735412"/>
          </a:xfrm>
          <a:solidFill>
            <a:srgbClr val="000000"/>
          </a:solidFill>
        </p:grpSpPr>
        <p:sp>
          <p:nvSpPr>
            <p:cNvPr id="7" name="Rectangle 6"/>
            <p:cNvSpPr/>
            <p:nvPr/>
          </p:nvSpPr>
          <p:spPr>
            <a:xfrm>
              <a:off x="6192589" y="5033067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Sysadmins</a:t>
              </a:r>
              <a:endParaRPr lang="en-GB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92589" y="4673027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CPU</a:t>
              </a:r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92589" y="4312987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Other HW</a:t>
              </a:r>
              <a:endParaRPr lang="en-GB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92589" y="3952947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VMM</a:t>
              </a:r>
              <a:endParaRPr lang="en-GB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92589" y="5328319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…</a:t>
              </a:r>
              <a:endParaRPr lang="en-GB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408613" y="1655911"/>
            <a:ext cx="1870770" cy="1945710"/>
            <a:chOff x="6192589" y="3837315"/>
            <a:chExt cx="1870770" cy="1945710"/>
          </a:xfrm>
          <a:solidFill>
            <a:srgbClr val="000000"/>
          </a:solidFill>
        </p:grpSpPr>
        <p:sp>
          <p:nvSpPr>
            <p:cNvPr id="14" name="Rectangle 13"/>
            <p:cNvSpPr/>
            <p:nvPr/>
          </p:nvSpPr>
          <p:spPr>
            <a:xfrm>
              <a:off x="6192589" y="5061451"/>
              <a:ext cx="935385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JVM</a:t>
              </a:r>
              <a:endParaRPr lang="en-GB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192589" y="4197355"/>
              <a:ext cx="935385" cy="8640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Spark (large)</a:t>
              </a:r>
              <a:endParaRPr lang="en-GB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27973" y="4197355"/>
              <a:ext cx="935385" cy="56844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Spark (small)</a:t>
              </a:r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127973" y="3837315"/>
              <a:ext cx="935386" cy="3600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App</a:t>
              </a:r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192589" y="5422985"/>
              <a:ext cx="1870770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OS</a:t>
              </a:r>
              <a:endParaRPr lang="en-GB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7343998" y="2880047"/>
            <a:ext cx="935385" cy="3600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SGX-LKL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7343996" y="2520007"/>
            <a:ext cx="935385" cy="3600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JVM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6408613" y="1655911"/>
            <a:ext cx="935386" cy="3600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2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38" y="1151855"/>
            <a:ext cx="7775337" cy="4266293"/>
          </a:xfrm>
        </p:spPr>
        <p:txBody>
          <a:bodyPr/>
          <a:lstStyle/>
          <a:p>
            <a:r>
              <a:rPr lang="en-GB" dirty="0" smtClean="0"/>
              <a:t>Complete </a:t>
            </a:r>
            <a:r>
              <a:rPr lang="en-GB" dirty="0" err="1" smtClean="0"/>
              <a:t>sgx</a:t>
            </a:r>
            <a:r>
              <a:rPr lang="en-GB" dirty="0" smtClean="0"/>
              <a:t>-spark implementation &amp; benchmark</a:t>
            </a:r>
          </a:p>
          <a:p>
            <a:endParaRPr lang="en-GB" dirty="0" smtClean="0"/>
          </a:p>
          <a:p>
            <a:r>
              <a:rPr lang="en-GB" dirty="0" smtClean="0"/>
              <a:t>Further investigation of vulnerabilities &amp; attacks</a:t>
            </a:r>
          </a:p>
          <a:p>
            <a:endParaRPr lang="en-GB" dirty="0"/>
          </a:p>
          <a:p>
            <a:r>
              <a:rPr lang="en-GB" dirty="0" smtClean="0"/>
              <a:t>Assess approach for other Data Science frameworks </a:t>
            </a:r>
          </a:p>
          <a:p>
            <a:pPr lvl="1"/>
            <a:r>
              <a:rPr lang="en-GB" dirty="0" smtClean="0"/>
              <a:t>e.g. Apache </a:t>
            </a:r>
            <a:r>
              <a:rPr lang="en-GB" dirty="0" err="1" smtClean="0"/>
              <a:t>Flink</a:t>
            </a:r>
            <a:r>
              <a:rPr lang="en-GB" dirty="0" smtClean="0"/>
              <a:t>, </a:t>
            </a:r>
            <a:r>
              <a:rPr lang="en-GB" dirty="0" err="1" smtClean="0"/>
              <a:t>TensorFlow</a:t>
            </a:r>
            <a:r>
              <a:rPr lang="en-GB" dirty="0" smtClean="0"/>
              <a:t>, Apache Accumulo etc.</a:t>
            </a:r>
          </a:p>
          <a:p>
            <a:pPr lvl="1"/>
            <a:r>
              <a:rPr lang="en-GB" dirty="0" smtClean="0"/>
              <a:t>Implementation by US DoD intern (TBC)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Crown copyright 2018 Dstl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B07ADF3-0F11-444E-8EAF-DA14F383E367}" type="datetime4">
              <a:rPr lang="en-GB" smtClean="0"/>
              <a:pPr>
                <a:defRPr/>
              </a:pPr>
              <a:t>01 May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4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tltemplatev18">
  <a:themeElements>
    <a:clrScheme name="Dstl">
      <a:dk1>
        <a:srgbClr val="005C7E"/>
      </a:dk1>
      <a:lt1>
        <a:sysClr val="window" lastClr="FFFFFF"/>
      </a:lt1>
      <a:dk2>
        <a:srgbClr val="005C7E"/>
      </a:dk2>
      <a:lt2>
        <a:srgbClr val="FFFFFF"/>
      </a:lt2>
      <a:accent1>
        <a:srgbClr val="F5821F"/>
      </a:accent1>
      <a:accent2>
        <a:srgbClr val="BDD73D"/>
      </a:accent2>
      <a:accent3>
        <a:srgbClr val="0092CF"/>
      </a:accent3>
      <a:accent4>
        <a:srgbClr val="EE3224"/>
      </a:accent4>
      <a:accent5>
        <a:srgbClr val="A7B1B7"/>
      </a:accent5>
      <a:accent6>
        <a:srgbClr val="506D15"/>
      </a:accent6>
      <a:hlink>
        <a:srgbClr val="0092CF"/>
      </a:hlink>
      <a:folHlink>
        <a:srgbClr val="7379B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lnSpc>
            <a:spcPts val="2850"/>
          </a:lnSpc>
          <a:spcBef>
            <a:spcPts val="2400"/>
          </a:spcBef>
          <a:defRPr sz="2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dstltemplatev18</Template>
  <TotalTime>121</TotalTime>
  <Words>894</Words>
  <Application>Microsoft Office PowerPoint</Application>
  <PresentationFormat>Custom</PresentationFormat>
  <Paragraphs>110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dstltemplatev18</vt:lpstr>
      <vt:lpstr>Maru  Hardware-Assisted Secure Cloud Computing</vt:lpstr>
      <vt:lpstr>Aims &amp; objectives</vt:lpstr>
      <vt:lpstr>Current progress</vt:lpstr>
      <vt:lpstr>Next steps</vt:lpstr>
    </vt:vector>
  </TitlesOfParts>
  <Company>Dstl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Maru – (more) secure cloud computing</dc:title>
  <dc:creator>James Srinivasan</dc:creator>
  <cp:lastModifiedBy>James Srinivasan</cp:lastModifiedBy>
  <cp:revision>15</cp:revision>
  <dcterms:created xsi:type="dcterms:W3CDTF">2018-05-01T08:24:55Z</dcterms:created>
  <dcterms:modified xsi:type="dcterms:W3CDTF">2018-05-01T11:00:57Z</dcterms:modified>
</cp:coreProperties>
</file>